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7"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52"/>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6" d="100"/>
          <a:sy n="56" d="100"/>
        </p:scale>
        <p:origin x="2458" y="34"/>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1" name="Google Shape;421;p17"/>
          <p:cNvSpPr txBox="1"/>
          <p:nvPr/>
        </p:nvSpPr>
        <p:spPr>
          <a:xfrm>
            <a:off x="188700" y="1468333"/>
            <a:ext cx="7309500" cy="126185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dirty="0">
                <a:solidFill>
                  <a:schemeClr val="dk2"/>
                </a:solidFill>
              </a:rPr>
              <a:t>Waze data Team was asked to analyze and interpret data, generate valuable insights, and help leadership make informed business decisions. The project is dedicated to help prevent user churn on the Waze app. Churn quantifies the number of users who have uninstalled the Waze app or stopped using the app. At this stage of the project data Team perform Exploratory Data Analysis and provide detailed inside about findings</a:t>
            </a:r>
          </a:p>
        </p:txBody>
      </p:sp>
      <p:grpSp>
        <p:nvGrpSpPr>
          <p:cNvPr id="424" name="Google Shape;424;p17"/>
          <p:cNvGrpSpPr/>
          <p:nvPr/>
        </p:nvGrpSpPr>
        <p:grpSpPr>
          <a:xfrm>
            <a:off x="188700" y="665125"/>
            <a:ext cx="5772262" cy="771300"/>
            <a:chOff x="188700" y="665125"/>
            <a:chExt cx="5772262" cy="771300"/>
          </a:xfrm>
        </p:grpSpPr>
        <p:sp>
          <p:nvSpPr>
            <p:cNvPr id="425" name="Google Shape;425;p17"/>
            <p:cNvSpPr txBox="1"/>
            <p:nvPr/>
          </p:nvSpPr>
          <p:spPr>
            <a:xfrm>
              <a:off x="188700" y="665125"/>
              <a:ext cx="5772262"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Predicts user churn project .  Exploratory Data Analysis. </a:t>
              </a:r>
              <a:endParaRPr sz="1900" dirty="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US" dirty="0">
                  <a:latin typeface="Roboto"/>
                  <a:ea typeface="Roboto"/>
                  <a:cs typeface="Roboto"/>
                  <a:sym typeface="Roboto"/>
                </a:rPr>
                <a:t>Executive summary report</a:t>
              </a:r>
            </a:p>
          </p:txBody>
        </p:sp>
      </p:grpSp>
      <p:sp>
        <p:nvSpPr>
          <p:cNvPr id="9" name="Google Shape;158;p8">
            <a:extLst>
              <a:ext uri="{FF2B5EF4-FFF2-40B4-BE49-F238E27FC236}">
                <a16:creationId xmlns:a16="http://schemas.microsoft.com/office/drawing/2014/main" id="{7FDF0F35-61D4-44CB-B4A0-DC83D5CC80D7}"/>
              </a:ext>
            </a:extLst>
          </p:cNvPr>
          <p:cNvSpPr txBox="1"/>
          <p:nvPr/>
        </p:nvSpPr>
        <p:spPr>
          <a:xfrm>
            <a:off x="-213360" y="3779788"/>
            <a:ext cx="3512145" cy="6024696"/>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The churn rate tends to increase as the mean daily distance driven increases.</a:t>
            </a:r>
          </a:p>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The churn rate is highest for people who didn't use Waze much during the last month. The more times they used the app, the less likely they were to churn. </a:t>
            </a:r>
          </a:p>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Large proportion of a user's total drives might have taken place in the last month, yet the overall median time since onboarding is almost five years.</a:t>
            </a:r>
          </a:p>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Half of the users drove less than \~1,478 minutes (\~25 hours), but some users clocked over 250 hours over the month.</a:t>
            </a:r>
          </a:p>
          <a:p>
            <a:pPr marL="457200" lvl="0" indent="-298450" algn="l" rtl="0">
              <a:lnSpc>
                <a:spcPct val="150000"/>
              </a:lnSpc>
              <a:spcBef>
                <a:spcPts val="0"/>
              </a:spcBef>
              <a:spcAft>
                <a:spcPts val="0"/>
              </a:spcAft>
              <a:buClr>
                <a:schemeClr val="dk1"/>
              </a:buClr>
              <a:buSzPts val="1100"/>
              <a:buFont typeface="Google Sans"/>
              <a:buChar char="●"/>
            </a:pPr>
            <a:r>
              <a:rPr lang="en-US" sz="1100" dirty="0">
                <a:solidFill>
                  <a:schemeClr val="dk1"/>
                </a:solidFill>
                <a:latin typeface="Google Sans"/>
                <a:ea typeface="Google Sans"/>
                <a:cs typeface="Google Sans"/>
                <a:sym typeface="Google Sans"/>
              </a:rPr>
              <a:t>The proportion of churned users to retained users is consistent between iPhone and Android users.</a:t>
            </a:r>
          </a:p>
          <a:p>
            <a:pPr marL="457200" lvl="0" indent="-298450">
              <a:lnSpc>
                <a:spcPct val="150000"/>
              </a:lnSpc>
              <a:buClr>
                <a:schemeClr val="dk1"/>
              </a:buClr>
              <a:buSzPts val="1100"/>
              <a:buFont typeface="Google Sans"/>
              <a:buChar char="●"/>
            </a:pPr>
            <a:r>
              <a:rPr lang="en-US" sz="1100" dirty="0">
                <a:solidFill>
                  <a:schemeClr val="dk1"/>
                </a:solidFill>
                <a:latin typeface="Google Sans"/>
                <a:ea typeface="Google Sans"/>
                <a:cs typeface="Google Sans"/>
                <a:sym typeface="Google Sans"/>
              </a:rPr>
              <a:t>The maximum km per day on trip is 15,420 kilometers  which is impossible, average no more than 1200 km</a:t>
            </a:r>
          </a:p>
          <a:p>
            <a:pPr marL="457200" lvl="0" indent="-298450">
              <a:lnSpc>
                <a:spcPct val="150000"/>
              </a:lnSpc>
              <a:buClr>
                <a:schemeClr val="dk1"/>
              </a:buClr>
              <a:buSzPts val="1100"/>
              <a:buFont typeface="Google Sans"/>
              <a:buChar char="●"/>
            </a:pPr>
            <a:r>
              <a:rPr lang="en-US" sz="1100" dirty="0">
                <a:solidFill>
                  <a:schemeClr val="dk1"/>
                </a:solidFill>
                <a:latin typeface="Google Sans"/>
                <a:ea typeface="Google Sans"/>
                <a:cs typeface="Google Sans"/>
                <a:sym typeface="Google Sans"/>
              </a:rPr>
              <a:t>The number of days users drove each month is almost uniform, and it largely correlates with the number of days they opened the app that month</a:t>
            </a:r>
            <a:endParaRPr lang="en" sz="1100" dirty="0">
              <a:solidFill>
                <a:schemeClr val="dk1"/>
              </a:solidFill>
              <a:latin typeface="Google Sans"/>
              <a:ea typeface="Google Sans"/>
              <a:cs typeface="Google Sans"/>
              <a:sym typeface="Google Sans"/>
            </a:endParaRPr>
          </a:p>
        </p:txBody>
      </p:sp>
      <p:sp>
        <p:nvSpPr>
          <p:cNvPr id="11" name="TextBox 10">
            <a:extLst>
              <a:ext uri="{FF2B5EF4-FFF2-40B4-BE49-F238E27FC236}">
                <a16:creationId xmlns:a16="http://schemas.microsoft.com/office/drawing/2014/main" id="{BA1E8251-AE95-40B5-97B0-D002DAB5BF81}"/>
              </a:ext>
            </a:extLst>
          </p:cNvPr>
          <p:cNvSpPr txBox="1"/>
          <p:nvPr/>
        </p:nvSpPr>
        <p:spPr>
          <a:xfrm>
            <a:off x="3298785" y="7689643"/>
            <a:ext cx="4319990" cy="2123658"/>
          </a:xfrm>
          <a:prstGeom prst="rect">
            <a:avLst/>
          </a:prstGeom>
          <a:noFill/>
        </p:spPr>
        <p:txBody>
          <a:bodyPr wrap="square">
            <a:spAutoFit/>
          </a:bodyPr>
          <a:lstStyle/>
          <a:p>
            <a:pPr marL="171450" indent="-171450">
              <a:buFont typeface="Arial" panose="020B0604020202020204" pitchFamily="34" charset="0"/>
              <a:buChar char="•"/>
            </a:pPr>
            <a:r>
              <a:rPr lang="en" sz="1100" dirty="0">
                <a:effectLst/>
                <a:latin typeface="Google Sans" panose="020B0604020202020204" charset="0"/>
                <a:ea typeface="Google Sans" panose="020B0604020202020204" charset="0"/>
                <a:cs typeface="Google Sans" panose="020B0604020202020204" charset="0"/>
              </a:rPr>
              <a:t>~500 users opening the app on each of most of the day counts, but there were only ~250 users who did not open the app at all during the month and ~250 users who opened the app every day.  </a:t>
            </a:r>
            <a:r>
              <a:rPr lang="en" sz="1100" dirty="0">
                <a:latin typeface="Google Sans" panose="020B0604020202020204" charset="0"/>
                <a:ea typeface="Google Sans" panose="020B0604020202020204" charset="0"/>
                <a:cs typeface="Google Sans" panose="020B0604020202020204" charset="0"/>
              </a:rPr>
              <a:t>This issue needs to be investigated further</a:t>
            </a:r>
          </a:p>
          <a:p>
            <a:pPr marL="171450" indent="-171450">
              <a:buFont typeface="Arial" panose="020B0604020202020204" pitchFamily="34" charset="0"/>
              <a:buChar char="•"/>
            </a:pPr>
            <a:endParaRPr lang="en" sz="1100" dirty="0">
              <a:latin typeface="Google Sans" panose="020B0604020202020204" charset="0"/>
              <a:ea typeface="Google Sans" panose="020B0604020202020204" charset="0"/>
              <a:cs typeface="Google Sans" panose="020B0604020202020204" charset="0"/>
            </a:endParaRPr>
          </a:p>
          <a:p>
            <a:pPr marL="171450" indent="-171450">
              <a:buFont typeface="Arial" panose="020B0604020202020204" pitchFamily="34" charset="0"/>
              <a:buChar char="•"/>
            </a:pPr>
            <a:r>
              <a:rPr lang="en" sz="1100" dirty="0">
                <a:latin typeface="Google Sans" panose="020B0604020202020204" charset="0"/>
                <a:ea typeface="Google Sans" panose="020B0604020202020204" charset="0"/>
                <a:cs typeface="Google Sans" panose="020B0604020202020204" charset="0"/>
              </a:rPr>
              <a:t>Dealing with missing data (700 rows without label)</a:t>
            </a:r>
          </a:p>
          <a:p>
            <a:pPr marL="171450" indent="-171450">
              <a:buFont typeface="Arial" panose="020B0604020202020204" pitchFamily="34" charset="0"/>
              <a:buChar char="•"/>
            </a:pPr>
            <a:endParaRPr lang="en" sz="1100" dirty="0">
              <a:latin typeface="Google Sans" panose="020B0604020202020204" charset="0"/>
              <a:ea typeface="Google Sans" panose="020B0604020202020204" charset="0"/>
              <a:cs typeface="Google Sans" panose="020B0604020202020204" charset="0"/>
            </a:endParaRPr>
          </a:p>
          <a:p>
            <a:pPr marL="171450" indent="-171450">
              <a:buFont typeface="Arial" panose="020B0604020202020204" pitchFamily="34" charset="0"/>
              <a:buChar char="•"/>
            </a:pPr>
            <a:r>
              <a:rPr lang="en-US" sz="1100" dirty="0">
                <a:solidFill>
                  <a:schemeClr val="dk1"/>
                </a:solidFill>
                <a:latin typeface="Google Sans"/>
                <a:ea typeface="Google Sans"/>
                <a:cs typeface="Google Sans"/>
                <a:sym typeface="Google Sans"/>
              </a:rPr>
              <a:t>There are many outlying observations for drives, so we might consider a variable transformation to stabilize the variation.</a:t>
            </a:r>
          </a:p>
          <a:p>
            <a:pPr marL="171450" indent="-171450">
              <a:buFont typeface="Arial" panose="020B0604020202020204" pitchFamily="34" charset="0"/>
              <a:buChar char="•"/>
            </a:pPr>
            <a:endParaRPr lang="en-US" sz="1100" dirty="0">
              <a:solidFill>
                <a:schemeClr val="dk1"/>
              </a:solidFill>
              <a:latin typeface="Google Sans"/>
              <a:ea typeface="Google Sans"/>
              <a:cs typeface="Google Sans"/>
              <a:sym typeface="Google Sans"/>
            </a:endParaRPr>
          </a:p>
          <a:p>
            <a:pPr marL="171450" indent="-171450">
              <a:buFont typeface="Arial" panose="020B0604020202020204" pitchFamily="34" charset="0"/>
              <a:buChar char="•"/>
            </a:pPr>
            <a:r>
              <a:rPr lang="en-US" sz="1100" dirty="0">
                <a:latin typeface="Google Sans" panose="020B0604020202020204" charset="0"/>
                <a:ea typeface="Google Sans" panose="020B0604020202020204" charset="0"/>
                <a:cs typeface="Google Sans" panose="020B0604020202020204" charset="0"/>
              </a:rPr>
              <a:t>investigating further the reasons for long-distance users to discontinue using the app.</a:t>
            </a:r>
            <a:endParaRPr lang="en" sz="1100" dirty="0">
              <a:latin typeface="Google Sans" panose="020B0604020202020204" charset="0"/>
              <a:ea typeface="Google Sans" panose="020B0604020202020204" charset="0"/>
              <a:cs typeface="Google Sans" panose="020B0604020202020204" charset="0"/>
            </a:endParaRPr>
          </a:p>
        </p:txBody>
      </p:sp>
      <p:sp>
        <p:nvSpPr>
          <p:cNvPr id="13" name="TextBox 12">
            <a:extLst>
              <a:ext uri="{FF2B5EF4-FFF2-40B4-BE49-F238E27FC236}">
                <a16:creationId xmlns:a16="http://schemas.microsoft.com/office/drawing/2014/main" id="{6ED43BBD-DFDD-4DF7-92BE-3935B9CDA128}"/>
              </a:ext>
            </a:extLst>
          </p:cNvPr>
          <p:cNvSpPr txBox="1"/>
          <p:nvPr/>
        </p:nvSpPr>
        <p:spPr>
          <a:xfrm>
            <a:off x="3669105" y="3427718"/>
            <a:ext cx="3829095" cy="1070678"/>
          </a:xfrm>
          <a:prstGeom prst="rect">
            <a:avLst/>
          </a:prstGeom>
          <a:noFill/>
        </p:spPr>
        <p:txBody>
          <a:bodyPr wrap="square">
            <a:spAutoFit/>
          </a:bodyPr>
          <a:lstStyle/>
          <a:p>
            <a:pPr marL="0" marR="0">
              <a:lnSpc>
                <a:spcPct val="115000"/>
              </a:lnSpc>
              <a:spcBef>
                <a:spcPts val="0"/>
              </a:spcBef>
              <a:spcAft>
                <a:spcPts val="1000"/>
              </a:spcAft>
            </a:pPr>
            <a:r>
              <a:rPr lang="en" dirty="0">
                <a:effectLst/>
                <a:latin typeface="Google Sans" panose="020B0604020202020204" charset="0"/>
                <a:ea typeface="Google Sans" panose="020B0604020202020204" charset="0"/>
                <a:cs typeface="Google Sans" panose="020B0604020202020204" charset="0"/>
              </a:rPr>
              <a:t>The number of drives and the number of sessions are both strongly correlated, so they might provide redundant information when we incorporate both in a model.</a:t>
            </a:r>
            <a:endParaRPr lang="en-US" sz="1000" dirty="0">
              <a:solidFill>
                <a:srgbClr val="000000"/>
              </a:solidFill>
              <a:effectLst/>
              <a:latin typeface="Google Sans" panose="020B0604020202020204" charset="0"/>
              <a:ea typeface="Google Sans" panose="020B0604020202020204" charset="0"/>
              <a:cs typeface="Google Sans" panose="020B0604020202020204" charset="0"/>
            </a:endParaRPr>
          </a:p>
        </p:txBody>
      </p:sp>
      <p:pic>
        <p:nvPicPr>
          <p:cNvPr id="8" name="Picture 7">
            <a:extLst>
              <a:ext uri="{FF2B5EF4-FFF2-40B4-BE49-F238E27FC236}">
                <a16:creationId xmlns:a16="http://schemas.microsoft.com/office/drawing/2014/main" id="{0DA9E49C-E622-4113-B458-57E4E6126E42}"/>
              </a:ext>
            </a:extLst>
          </p:cNvPr>
          <p:cNvPicPr>
            <a:picLocks noChangeAspect="1"/>
          </p:cNvPicPr>
          <p:nvPr/>
        </p:nvPicPr>
        <p:blipFill>
          <a:blip r:embed="rId3"/>
          <a:stretch>
            <a:fillRect/>
          </a:stretch>
        </p:blipFill>
        <p:spPr>
          <a:xfrm>
            <a:off x="3338909" y="4619302"/>
            <a:ext cx="4239742" cy="237281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TotalTime>
  <Words>370</Words>
  <Application>Microsoft Office PowerPoint</Application>
  <PresentationFormat>Custom</PresentationFormat>
  <Paragraphs>18</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Roboto</vt:lpstr>
      <vt:lpstr>Calibri</vt:lpstr>
      <vt:lpstr>Arial</vt:lpstr>
      <vt:lpstr>Google Sans SemiBold</vt:lpstr>
      <vt:lpstr>Lato</vt:lpstr>
      <vt:lpstr>Google Sans</vt:lpstr>
      <vt:lpstr>PT Sans Narrow</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alpilkin</dc:creator>
  <cp:lastModifiedBy>alpilkin</cp:lastModifiedBy>
  <cp:revision>8</cp:revision>
  <dcterms:modified xsi:type="dcterms:W3CDTF">2023-10-17T12:57:41Z</dcterms:modified>
</cp:coreProperties>
</file>